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7" r:id="rId6"/>
    <p:sldId id="277" r:id="rId7"/>
    <p:sldId id="262" r:id="rId8"/>
    <p:sldId id="266" r:id="rId9"/>
    <p:sldId id="263" r:id="rId10"/>
    <p:sldId id="264" r:id="rId11"/>
    <p:sldId id="265" r:id="rId12"/>
    <p:sldId id="268" r:id="rId13"/>
    <p:sldId id="270" r:id="rId14"/>
    <p:sldId id="269" r:id="rId15"/>
    <p:sldId id="272" r:id="rId16"/>
    <p:sldId id="276" r:id="rId17"/>
    <p:sldId id="275" r:id="rId18"/>
    <p:sldId id="274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26" autoAdjust="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Creativity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Practice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Master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Creativity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Practice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Master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6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4.png"/><Relationship Id="rId5" Type="http://schemas.microsoft.com/office/2007/relationships/media" Target="../media/media3.mov"/><Relationship Id="rId10" Type="http://schemas.openxmlformats.org/officeDocument/2006/relationships/image" Target="../media/image3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EEE_802.11" TargetMode="External"/><Relationship Id="rId2" Type="http://schemas.openxmlformats.org/officeDocument/2006/relationships/hyperlink" Target="https://en.wikipedia.org/wiki/Dhrysto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hyperlink" Target="https://en.wikipedia.org/wiki/ESP32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versal_asynchronous_receiver/transmitter" TargetMode="External"/><Relationship Id="rId13" Type="http://schemas.openxmlformats.org/officeDocument/2006/relationships/hyperlink" Target="https://en.wikipedia.org/wiki/MultiMediaCard#eMMC" TargetMode="External"/><Relationship Id="rId18" Type="http://schemas.openxmlformats.org/officeDocument/2006/relationships/hyperlink" Target="https://en.wikipedia.org/wiki/Pulse-width_modulation" TargetMode="External"/><Relationship Id="rId3" Type="http://schemas.openxmlformats.org/officeDocument/2006/relationships/hyperlink" Target="https://en.wikipedia.org/wiki/Digital-to-analog_converter" TargetMode="External"/><Relationship Id="rId7" Type="http://schemas.openxmlformats.org/officeDocument/2006/relationships/hyperlink" Target="https://en.wikipedia.org/wiki/I%C2%B2C" TargetMode="External"/><Relationship Id="rId12" Type="http://schemas.openxmlformats.org/officeDocument/2006/relationships/hyperlink" Target="https://en.wikipedia.org/wiki/MultiMediaCard" TargetMode="External"/><Relationship Id="rId17" Type="http://schemas.openxmlformats.org/officeDocument/2006/relationships/hyperlink" Target="https://en.wikipedia.org/wiki/CAN_bus" TargetMode="External"/><Relationship Id="rId2" Type="http://schemas.openxmlformats.org/officeDocument/2006/relationships/hyperlink" Target="https://en.wikipedia.org/wiki/Successive_approximation_ADC" TargetMode="External"/><Relationship Id="rId16" Type="http://schemas.openxmlformats.org/officeDocument/2006/relationships/hyperlink" Target="https://en.wikipedia.org/wiki/Precision_Time_Protocol" TargetMode="External"/><Relationship Id="rId20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%C2%B2S" TargetMode="External"/><Relationship Id="rId11" Type="http://schemas.openxmlformats.org/officeDocument/2006/relationships/hyperlink" Target="https://en.wikipedia.org/wiki/CE-ATA" TargetMode="External"/><Relationship Id="rId5" Type="http://schemas.openxmlformats.org/officeDocument/2006/relationships/hyperlink" Target="https://en.wikipedia.org/wiki/Serial_Peripheral_Interface_Bus" TargetMode="External"/><Relationship Id="rId15" Type="http://schemas.openxmlformats.org/officeDocument/2006/relationships/hyperlink" Target="https://en.wikipedia.org/wiki/Ethernet" TargetMode="External"/><Relationship Id="rId10" Type="http://schemas.openxmlformats.org/officeDocument/2006/relationships/hyperlink" Target="https://en.wikipedia.org/wiki/Secure_Digital#SDIO_cards" TargetMode="External"/><Relationship Id="rId19" Type="http://schemas.openxmlformats.org/officeDocument/2006/relationships/hyperlink" Target="https://en.wikipedia.org/wiki/Hall_effect_sensor" TargetMode="External"/><Relationship Id="rId4" Type="http://schemas.openxmlformats.org/officeDocument/2006/relationships/hyperlink" Target="https://en.wikipedia.org/wiki/Capacitive_sensing" TargetMode="External"/><Relationship Id="rId9" Type="http://schemas.openxmlformats.org/officeDocument/2006/relationships/hyperlink" Target="https://en.wikipedia.org/wiki/Secure_Digital" TargetMode="External"/><Relationship Id="rId14" Type="http://schemas.openxmlformats.org/officeDocument/2006/relationships/hyperlink" Target="https://en.wikipedia.org/wiki/ESP3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ow-dropout_regulator" TargetMode="External"/><Relationship Id="rId3" Type="http://schemas.openxmlformats.org/officeDocument/2006/relationships/hyperlink" Target="https://en.wikipedia.org/wiki/Advanced_Encryption_Standard" TargetMode="External"/><Relationship Id="rId7" Type="http://schemas.openxmlformats.org/officeDocument/2006/relationships/hyperlink" Target="https://en.wikipedia.org/wiki/Random_number_generator" TargetMode="External"/><Relationship Id="rId2" Type="http://schemas.openxmlformats.org/officeDocument/2006/relationships/hyperlink" Target="https://en.wikipedia.org/wiki/WLAN_Authentication_and_Privacy_Infrastruc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lliptic_curve_cryptography" TargetMode="External"/><Relationship Id="rId5" Type="http://schemas.openxmlformats.org/officeDocument/2006/relationships/hyperlink" Target="https://en.wikipedia.org/wiki/RSA_(cryptosystem)" TargetMode="External"/><Relationship Id="rId10" Type="http://schemas.openxmlformats.org/officeDocument/2006/relationships/image" Target="../media/image7.tiff"/><Relationship Id="rId4" Type="http://schemas.openxmlformats.org/officeDocument/2006/relationships/hyperlink" Target="https://en.wikipedia.org/wiki/SHA-2" TargetMode="External"/><Relationship Id="rId9" Type="http://schemas.openxmlformats.org/officeDocument/2006/relationships/hyperlink" Target="https://en.wikipedia.org/wiki/ESP3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Hak4Kidz 2019 Badge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Behind the scenes &amp;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7340110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 to program the badge terms</a:t>
            </a: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58D29147-BED4-7A4A-8C4B-CD7A3FD0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013" y="688699"/>
            <a:ext cx="2236732" cy="152097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DA593-3683-5049-A3D9-779307143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09676"/>
            <a:ext cx="11029615" cy="3811338"/>
          </a:xfrm>
        </p:spPr>
        <p:txBody>
          <a:bodyPr/>
          <a:lstStyle/>
          <a:p>
            <a:r>
              <a:rPr lang="en-US" b="1" dirty="0"/>
              <a:t>Sketch</a:t>
            </a:r>
            <a:r>
              <a:rPr lang="en-US" dirty="0"/>
              <a:t> - the name of an Arduino program.</a:t>
            </a:r>
          </a:p>
          <a:p>
            <a:r>
              <a:rPr lang="en-US" b="1" dirty="0"/>
              <a:t>Board</a:t>
            </a:r>
            <a:r>
              <a:rPr lang="en-US" dirty="0"/>
              <a:t> – programmable hardware to install your sketch onto.</a:t>
            </a:r>
          </a:p>
          <a:p>
            <a:r>
              <a:rPr lang="en-US" b="1" dirty="0"/>
              <a:t>Code</a:t>
            </a:r>
            <a:r>
              <a:rPr lang="en-US" dirty="0"/>
              <a:t> – the sketch instructions for the board to run.</a:t>
            </a:r>
          </a:p>
          <a:p>
            <a:r>
              <a:rPr lang="en-US" b="1" dirty="0"/>
              <a:t>IDE</a:t>
            </a:r>
            <a:r>
              <a:rPr lang="en-US" dirty="0"/>
              <a:t> – Integrated Development Environment to create / edit your sketch.</a:t>
            </a:r>
          </a:p>
          <a:p>
            <a:r>
              <a:rPr lang="en-US" b="1" dirty="0"/>
              <a:t>Library </a:t>
            </a:r>
            <a:r>
              <a:rPr lang="en-US" dirty="0"/>
              <a:t>– a way to extend your sketch by adding extra functionality.</a:t>
            </a:r>
          </a:p>
          <a:p>
            <a:r>
              <a:rPr lang="en-US" b="1" dirty="0"/>
              <a:t>Compile</a:t>
            </a:r>
            <a:r>
              <a:rPr lang="en-US" dirty="0"/>
              <a:t> – converts human readable code to computer readable byte code.</a:t>
            </a:r>
          </a:p>
          <a:p>
            <a:r>
              <a:rPr lang="en-US" b="1" dirty="0"/>
              <a:t>Upload</a:t>
            </a:r>
            <a:r>
              <a:rPr lang="en-US" dirty="0"/>
              <a:t> – compile and install your sketch to your board.</a:t>
            </a:r>
          </a:p>
          <a:p>
            <a:r>
              <a:rPr lang="en-US" b="1" dirty="0"/>
              <a:t>Verify</a:t>
            </a:r>
            <a:r>
              <a:rPr lang="en-US" dirty="0"/>
              <a:t> – Arduino IDE feature to check your sketch code before you upload to the board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4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 to program Using Arduino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58D29147-BED4-7A4A-8C4B-CD7A3FD0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498407"/>
            <a:ext cx="4962525" cy="3374517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F8F7AD-19B1-4F8B-9D68-E2E33B4D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 &amp; install the Arduino IDE from </a:t>
            </a:r>
            <a:r>
              <a:rPr lang="en-US" sz="1400" dirty="0">
                <a:latin typeface="Courier" pitchFamily="2" charset="0"/>
              </a:rPr>
              <a:t>https://</a:t>
            </a:r>
            <a:r>
              <a:rPr lang="en-US" sz="1400" dirty="0" err="1">
                <a:latin typeface="Courier" pitchFamily="2" charset="0"/>
              </a:rPr>
              <a:t>www.arduino.cc</a:t>
            </a:r>
            <a:r>
              <a:rPr lang="en-US" sz="1400" dirty="0">
                <a:latin typeface="Courier" pitchFamily="2" charset="0"/>
              </a:rPr>
              <a:t>/</a:t>
            </a:r>
            <a:r>
              <a:rPr lang="en-US" sz="1400" dirty="0" err="1">
                <a:latin typeface="Courier" pitchFamily="2" charset="0"/>
              </a:rPr>
              <a:t>en</a:t>
            </a:r>
            <a:r>
              <a:rPr lang="en-US" sz="1400" dirty="0">
                <a:latin typeface="Courier" pitchFamily="2" charset="0"/>
              </a:rPr>
              <a:t>/Main/Software </a:t>
            </a:r>
            <a:r>
              <a:rPr lang="en-US" dirty="0"/>
              <a:t>for your computer type.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sz="2000" dirty="0"/>
              <a:t>Preferences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to Additional Boards Manager URLs: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Enter </a:t>
            </a:r>
            <a:r>
              <a:rPr lang="en-US" sz="1600" dirty="0">
                <a:latin typeface="Courier" pitchFamily="2" charset="0"/>
              </a:rPr>
              <a:t>https://</a:t>
            </a:r>
            <a:r>
              <a:rPr lang="en-US" sz="1600" dirty="0" err="1">
                <a:latin typeface="Courier" pitchFamily="2" charset="0"/>
              </a:rPr>
              <a:t>dl.espressif.com</a:t>
            </a:r>
            <a:r>
              <a:rPr lang="en-US" sz="1600" dirty="0">
                <a:latin typeface="Courier" pitchFamily="2" charset="0"/>
              </a:rPr>
              <a:t>/dl/package_esp32_index.json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857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 to program – Add the ESP32 Board Manager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5024AE0-B9F1-AA4E-8D6F-F28F8034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498407"/>
            <a:ext cx="4962525" cy="3374517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F8F7AD-19B1-4F8B-9D68-E2E33B4D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dirty="0"/>
              <a:t>Tools / Board / Board Manager search for ‘ESP32’.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Click Install. Wait.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Go to </a:t>
            </a:r>
            <a:r>
              <a:rPr lang="en-US" sz="1700" dirty="0">
                <a:latin typeface="Courier" pitchFamily="2" charset="0"/>
              </a:rPr>
              <a:t>https://</a:t>
            </a:r>
            <a:r>
              <a:rPr lang="en-US" sz="1700" dirty="0" err="1">
                <a:latin typeface="Courier" pitchFamily="2" charset="0"/>
              </a:rPr>
              <a:t>github.com</a:t>
            </a:r>
            <a:r>
              <a:rPr lang="en-US" sz="1700" dirty="0">
                <a:latin typeface="Courier" pitchFamily="2" charset="0"/>
              </a:rPr>
              <a:t>/Hak4Kidz/H4K-badge-2019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Download libraries from software / Arduino / libraries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Put files in Docs / Arduino / libraries folder</a:t>
            </a:r>
          </a:p>
        </p:txBody>
      </p:sp>
    </p:spTree>
    <p:extLst>
      <p:ext uri="{BB962C8B-B14F-4D97-AF65-F5344CB8AC3E}">
        <p14:creationId xmlns:p14="http://schemas.microsoft.com/office/powerpoint/2010/main" val="284673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 to program – Connect Badge Hardware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5024AE0-B9F1-AA4E-8D6F-F28F8034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498407"/>
            <a:ext cx="4962525" cy="3374517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F8F7AD-19B1-4F8B-9D68-E2E33B4D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dirty="0"/>
              <a:t>Remove the badge from your neck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Connect USB cable end to computer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Connect micro-USB cable end to badge connector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Arduino / Tools / Board “ESP32 </a:t>
            </a:r>
            <a:r>
              <a:rPr lang="en-US" sz="1700" dirty="0" err="1"/>
              <a:t>Wrover</a:t>
            </a:r>
            <a:r>
              <a:rPr lang="en-US" sz="1700" dirty="0"/>
              <a:t> Module”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Select Tools / Port and the port name </a:t>
            </a:r>
            <a:r>
              <a:rPr lang="en-US" sz="1700" dirty="0" err="1"/>
              <a:t>ie</a:t>
            </a:r>
            <a:r>
              <a:rPr lang="en-US" sz="1700" dirty="0"/>
              <a:t> COM 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Test connection using Tools / Get Board Info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4707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 to program – Open the badge sketch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5024AE0-B9F1-AA4E-8D6F-F28F8034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498407"/>
            <a:ext cx="4962525" cy="3374517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F8F7AD-19B1-4F8B-9D68-E2E33B4D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dirty="0"/>
              <a:t>Download badge sketch from </a:t>
            </a:r>
            <a:r>
              <a:rPr lang="en-US" sz="1700" dirty="0" err="1"/>
              <a:t>github</a:t>
            </a:r>
            <a:endParaRPr lang="en-US" sz="1700" dirty="0"/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https://</a:t>
            </a:r>
            <a:r>
              <a:rPr lang="en-US" dirty="0" err="1">
                <a:latin typeface="Courier" pitchFamily="2" charset="0"/>
              </a:rPr>
              <a:t>github.com</a:t>
            </a:r>
            <a:r>
              <a:rPr lang="en-US" dirty="0">
                <a:latin typeface="Courier" pitchFamily="2" charset="0"/>
              </a:rPr>
              <a:t>/Hak4Kidz/H4K-badge-2019</a:t>
            </a:r>
            <a:endParaRPr lang="en-US" sz="1500" dirty="0"/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File named 2019_Tyro_Badge.ino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Arduino IDE / File / Open / 2019_Tyro_Badge.ino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Ctrl + F to find ‘</a:t>
            </a:r>
            <a:r>
              <a:rPr lang="en-US" sz="1700" dirty="0" err="1"/>
              <a:t>myName</a:t>
            </a:r>
            <a:r>
              <a:rPr lang="en-US" sz="1700" dirty="0"/>
              <a:t>’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1500" dirty="0"/>
              <a:t>Check if case sensitivity is enabled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Arrow down to “My name is Tinker!”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Change “Tinker” to your name or handle.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Click “Upload” icon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4539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7340110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What was not covered Today</a:t>
            </a: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58D29147-BED4-7A4A-8C4B-CD7A3FD0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013" y="688699"/>
            <a:ext cx="2236732" cy="152097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DA593-3683-5049-A3D9-779307143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09676"/>
            <a:ext cx="11029615" cy="3811338"/>
          </a:xfrm>
        </p:spPr>
        <p:txBody>
          <a:bodyPr/>
          <a:lstStyle/>
          <a:p>
            <a:r>
              <a:rPr lang="en-US" dirty="0"/>
              <a:t>Hardware addressing</a:t>
            </a:r>
          </a:p>
          <a:p>
            <a:r>
              <a:rPr lang="en-US" dirty="0"/>
              <a:t>LEDs monochrome and RGB</a:t>
            </a:r>
          </a:p>
          <a:p>
            <a:r>
              <a:rPr lang="en-US" dirty="0"/>
              <a:t>LED Driver</a:t>
            </a:r>
          </a:p>
          <a:p>
            <a:r>
              <a:rPr lang="en-US" dirty="0"/>
              <a:t>LCD graphics library features</a:t>
            </a:r>
          </a:p>
          <a:p>
            <a:r>
              <a:rPr lang="en-US" dirty="0"/>
              <a:t>ESP32 advanced features</a:t>
            </a:r>
          </a:p>
          <a:p>
            <a:r>
              <a:rPr lang="en-US" dirty="0"/>
              <a:t>SOA connectors</a:t>
            </a:r>
          </a:p>
          <a:p>
            <a:r>
              <a:rPr lang="en-US" dirty="0"/>
              <a:t>HACK connectors</a:t>
            </a:r>
          </a:p>
        </p:txBody>
      </p:sp>
    </p:spTree>
    <p:extLst>
      <p:ext uri="{BB962C8B-B14F-4D97-AF65-F5344CB8AC3E}">
        <p14:creationId xmlns:p14="http://schemas.microsoft.com/office/powerpoint/2010/main" val="30533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What’s Next?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59601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Enjoy!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193360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Healwhans@hak4kidz.com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@Hak4Kidz</a:t>
            </a:r>
          </a:p>
          <a:p>
            <a:r>
              <a:rPr lang="en-US" dirty="0">
                <a:solidFill>
                  <a:schemeClr val="bg2"/>
                </a:solidFill>
              </a:rPr>
              <a:t>@</a:t>
            </a:r>
            <a:r>
              <a:rPr lang="en-US" dirty="0" err="1">
                <a:solidFill>
                  <a:schemeClr val="bg2"/>
                </a:solidFill>
              </a:rPr>
              <a:t>Dschwartzberg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Facebook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9DC0F7B-EA19-435F-BA38-A576FE1A6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23F451-F10A-4328-8198-58E5C6166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16966-A7A9-2949-BDFF-D85D781E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Here’s the Badge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AE63F2-766D-44DB-AAC5-B4B4F123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293047-1267-4462-B411-F1045BED6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1A4987-1513-4534-8894-FD82F7CDF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9D1510-6EE8-4974-892D-67ECDC56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5B73C1-DC87-7348-9E4E-E3E0C6DEC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64" r="-2" b="-2"/>
          <a:stretch/>
        </p:blipFill>
        <p:spPr>
          <a:xfrm rot="5400000">
            <a:off x="-524439" y="1726509"/>
            <a:ext cx="5676901" cy="36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6966-A7A9-2949-BDFF-D85D781E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the Badges Being Made</a:t>
            </a:r>
          </a:p>
        </p:txBody>
      </p:sp>
      <p:pic>
        <p:nvPicPr>
          <p:cNvPr id="4" name="IMG_0846.mov">
            <a:hlinkClick r:id="" action="ppaction://media"/>
            <a:extLst>
              <a:ext uri="{FF2B5EF4-FFF2-40B4-BE49-F238E27FC236}">
                <a16:creationId xmlns:a16="http://schemas.microsoft.com/office/drawing/2014/main" id="{7B85DC73-C3F0-9248-90FA-64E5AEFA5C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04568" y="2310434"/>
            <a:ext cx="2068513" cy="3678238"/>
          </a:xfrm>
        </p:spPr>
      </p:pic>
      <p:pic>
        <p:nvPicPr>
          <p:cNvPr id="5" name="IMG_0847">
            <a:hlinkClick r:id="" action="ppaction://media"/>
            <a:extLst>
              <a:ext uri="{FF2B5EF4-FFF2-40B4-BE49-F238E27FC236}">
                <a16:creationId xmlns:a16="http://schemas.microsoft.com/office/drawing/2014/main" id="{08119E87-52F9-2D41-A9DA-761E100009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43466" y="2310434"/>
            <a:ext cx="2068514" cy="3677358"/>
          </a:xfrm>
          <a:prstGeom prst="rect">
            <a:avLst/>
          </a:prstGeom>
        </p:spPr>
      </p:pic>
      <p:pic>
        <p:nvPicPr>
          <p:cNvPr id="6" name="IMG_0848">
            <a:hlinkClick r:id="" action="ppaction://media"/>
            <a:extLst>
              <a:ext uri="{FF2B5EF4-FFF2-40B4-BE49-F238E27FC236}">
                <a16:creationId xmlns:a16="http://schemas.microsoft.com/office/drawing/2014/main" id="{F7B2E18F-778F-5647-91AF-90E020B3E13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82365" y="2310434"/>
            <a:ext cx="2069009" cy="3678238"/>
          </a:xfrm>
          <a:prstGeom prst="rect">
            <a:avLst/>
          </a:prstGeom>
        </p:spPr>
      </p:pic>
      <p:pic>
        <p:nvPicPr>
          <p:cNvPr id="7" name="IMG_0850">
            <a:hlinkClick r:id="" action="ppaction://media"/>
            <a:extLst>
              <a:ext uri="{FF2B5EF4-FFF2-40B4-BE49-F238E27FC236}">
                <a16:creationId xmlns:a16="http://schemas.microsoft.com/office/drawing/2014/main" id="{5F77F852-A8FC-324D-8504-732A50F9B3B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21760" y="2310434"/>
            <a:ext cx="2068514" cy="36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1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1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7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6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CCC3-C3D6-5144-850A-C11BB6CC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Main Processor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AB55D-2AA3-7944-BD55-F926E102A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5"/>
            <a:ext cx="11029615" cy="407121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Manufactured by </a:t>
            </a:r>
            <a:r>
              <a:rPr lang="en-US" sz="2400" dirty="0" err="1"/>
              <a:t>Espressif</a:t>
            </a:r>
            <a:r>
              <a:rPr lang="en-US" sz="2400" dirty="0"/>
              <a:t> Systems</a:t>
            </a:r>
          </a:p>
          <a:p>
            <a:r>
              <a:rPr lang="en-US" sz="2400" dirty="0"/>
              <a:t>ESP32-WROOM-32 MCU (</a:t>
            </a:r>
            <a:r>
              <a:rPr lang="en-US" sz="2400" u="sng" dirty="0"/>
              <a:t>M</a:t>
            </a:r>
            <a:r>
              <a:rPr lang="en-US" sz="2400" dirty="0"/>
              <a:t>icro</a:t>
            </a:r>
            <a:r>
              <a:rPr lang="en-US" sz="2400" u="sng" dirty="0"/>
              <a:t>c</a:t>
            </a:r>
            <a:r>
              <a:rPr lang="en-US" sz="2400" dirty="0"/>
              <a:t>ontroller </a:t>
            </a:r>
            <a:r>
              <a:rPr lang="en-US" sz="2400" u="sng" dirty="0"/>
              <a:t>U</a:t>
            </a:r>
            <a:r>
              <a:rPr lang="en-US" sz="2400" dirty="0"/>
              <a:t>nit) Features</a:t>
            </a:r>
          </a:p>
          <a:p>
            <a:pPr lvl="1"/>
            <a:r>
              <a:rPr lang="en-US" sz="2000" dirty="0"/>
              <a:t>Low-power sensor networks</a:t>
            </a:r>
          </a:p>
          <a:p>
            <a:pPr lvl="1"/>
            <a:r>
              <a:rPr lang="en-US" sz="2000" dirty="0"/>
              <a:t>Voice encoding</a:t>
            </a:r>
          </a:p>
          <a:p>
            <a:pPr lvl="1"/>
            <a:r>
              <a:rPr lang="en-US" sz="2000" dirty="0"/>
              <a:t>Music streaming</a:t>
            </a:r>
          </a:p>
          <a:p>
            <a:pPr lvl="1"/>
            <a:r>
              <a:rPr lang="en-US" sz="2000" dirty="0"/>
              <a:t>MP3 decoding</a:t>
            </a:r>
          </a:p>
          <a:p>
            <a:pPr lvl="1"/>
            <a:r>
              <a:rPr lang="en-US" sz="2000" dirty="0"/>
              <a:t>Video gaming</a:t>
            </a:r>
          </a:p>
          <a:p>
            <a:pPr lvl="1"/>
            <a:r>
              <a:rPr lang="en-US" sz="2000" dirty="0"/>
              <a:t>Cool badges!</a:t>
            </a:r>
          </a:p>
          <a:p>
            <a:pPr lvl="1"/>
            <a:r>
              <a:rPr lang="en-US" sz="2000" dirty="0"/>
              <a:t>Up to you!!!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7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76D9-9E1A-7940-AC00-894FCEF2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69E9F-185B-B54D-8321-C1F4BE472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A117B-8D02-E34F-85A9-FC8FCE8C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091" y="2120870"/>
            <a:ext cx="6413818" cy="42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9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8BEE-F366-BA42-ADC8-D1B34BBF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90C3-A4EC-8642-BF2A-61B160DB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127104" cy="3678303"/>
          </a:xfrm>
        </p:spPr>
        <p:txBody>
          <a:bodyPr>
            <a:normAutofit/>
          </a:bodyPr>
          <a:lstStyle/>
          <a:p>
            <a:r>
              <a:rPr lang="en-US" sz="2400" dirty="0"/>
              <a:t>Processors:</a:t>
            </a:r>
          </a:p>
          <a:p>
            <a:pPr lvl="1"/>
            <a:r>
              <a:rPr lang="en-US" sz="2000" dirty="0"/>
              <a:t>CPU: </a:t>
            </a:r>
            <a:r>
              <a:rPr lang="en-US" sz="2000" dirty="0" err="1"/>
              <a:t>Xtensa</a:t>
            </a:r>
            <a:r>
              <a:rPr lang="en-US" sz="2000" dirty="0"/>
              <a:t> dual-core 32-bit LX6 microprocessor</a:t>
            </a:r>
          </a:p>
          <a:p>
            <a:pPr lvl="2"/>
            <a:r>
              <a:rPr lang="en-US" sz="1800" dirty="0"/>
              <a:t>operating at 160 or 240 MHz and performing at up to 600 </a:t>
            </a:r>
            <a:r>
              <a:rPr lang="en-US" sz="1800" dirty="0">
                <a:hlinkClick r:id="rId2" tooltip="Dhrystone"/>
              </a:rPr>
              <a:t>DMIPS</a:t>
            </a:r>
            <a:endParaRPr lang="en-US" sz="1800" dirty="0"/>
          </a:p>
          <a:p>
            <a:pPr lvl="1"/>
            <a:r>
              <a:rPr lang="en-US" sz="2000" dirty="0"/>
              <a:t>Ultra low power (ULP) co-processor</a:t>
            </a:r>
          </a:p>
          <a:p>
            <a:r>
              <a:rPr lang="en-US" sz="2400" dirty="0"/>
              <a:t>Memory: 520 KiB SRAM</a:t>
            </a:r>
          </a:p>
          <a:p>
            <a:r>
              <a:rPr lang="en-US" sz="2400" dirty="0"/>
              <a:t>Wireless connectivity:</a:t>
            </a:r>
          </a:p>
          <a:p>
            <a:pPr lvl="1"/>
            <a:r>
              <a:rPr lang="en-US" sz="2000" dirty="0"/>
              <a:t>Wi-Fi: </a:t>
            </a:r>
            <a:r>
              <a:rPr lang="en-US" sz="2000" dirty="0">
                <a:hlinkClick r:id="rId3" tooltip="IEEE 802.11"/>
              </a:rPr>
              <a:t>802.11</a:t>
            </a:r>
            <a:r>
              <a:rPr lang="en-US" sz="2000" dirty="0"/>
              <a:t> b/g/n</a:t>
            </a:r>
          </a:p>
          <a:p>
            <a:pPr lvl="1"/>
            <a:r>
              <a:rPr lang="en-US" sz="2000" dirty="0"/>
              <a:t>Bluetooth: v4.2 BR/EDR and 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8E5FD-D47F-8F4A-B2A6-AEAAA5337EDA}"/>
              </a:ext>
            </a:extLst>
          </p:cNvPr>
          <p:cNvSpPr txBox="1"/>
          <p:nvPr/>
        </p:nvSpPr>
        <p:spPr>
          <a:xfrm>
            <a:off x="3349487" y="6410739"/>
            <a:ext cx="566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         </a:t>
            </a:r>
            <a:r>
              <a:rPr lang="en-US" dirty="0">
                <a:hlinkClick r:id="rId4"/>
              </a:rPr>
              <a:t>https://en.wikipedia.org/wiki/ESP32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3BD59-5C1F-8042-BD31-68B38842F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096" y="590243"/>
            <a:ext cx="2886534" cy="192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56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8BEE-F366-BA42-ADC8-D1B34BBF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Specifications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90C3-A4EC-8642-BF2A-61B160DB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348617" cy="3993057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Peripheral interfaces:</a:t>
            </a:r>
          </a:p>
          <a:p>
            <a:pPr lvl="1"/>
            <a:r>
              <a:rPr lang="en-US" sz="1800" dirty="0"/>
              <a:t>12-bit </a:t>
            </a:r>
            <a:r>
              <a:rPr lang="en-US" sz="1800" dirty="0">
                <a:hlinkClick r:id="rId2" tooltip="Successive approximation ADC"/>
              </a:rPr>
              <a:t>SAR ADC</a:t>
            </a:r>
            <a:r>
              <a:rPr lang="en-US" sz="1800" dirty="0"/>
              <a:t> up to 18 channels</a:t>
            </a:r>
          </a:p>
          <a:p>
            <a:pPr lvl="1"/>
            <a:r>
              <a:rPr lang="en-US" sz="1800" dirty="0"/>
              <a:t>2 × 8-bit </a:t>
            </a:r>
            <a:r>
              <a:rPr lang="en-US" sz="1800" dirty="0">
                <a:hlinkClick r:id="rId3" tooltip="Digital-to-analog converter"/>
              </a:rPr>
              <a:t>DACs</a:t>
            </a:r>
            <a:endParaRPr lang="en-US" sz="1800" dirty="0"/>
          </a:p>
          <a:p>
            <a:pPr lvl="1"/>
            <a:r>
              <a:rPr lang="en-US" sz="1800" dirty="0"/>
              <a:t>10 × touch sensors (</a:t>
            </a:r>
            <a:r>
              <a:rPr lang="en-US" sz="1800" dirty="0">
                <a:hlinkClick r:id="rId4" tooltip="Capacitive sensing"/>
              </a:rPr>
              <a:t>capacitive sensing</a:t>
            </a:r>
            <a:r>
              <a:rPr lang="en-US" sz="1800" dirty="0"/>
              <a:t> GPIOs)</a:t>
            </a:r>
          </a:p>
          <a:p>
            <a:pPr lvl="1"/>
            <a:r>
              <a:rPr lang="en-US" sz="1800" dirty="0"/>
              <a:t>4 × </a:t>
            </a:r>
            <a:r>
              <a:rPr lang="en-US" sz="1800" dirty="0">
                <a:hlinkClick r:id="rId5" tooltip="Serial Peripheral Interface Bus"/>
              </a:rPr>
              <a:t>SPI</a:t>
            </a:r>
            <a:endParaRPr lang="en-US" sz="1800" dirty="0"/>
          </a:p>
          <a:p>
            <a:pPr lvl="1"/>
            <a:r>
              <a:rPr lang="en-US" sz="1800" dirty="0"/>
              <a:t>2 × </a:t>
            </a:r>
            <a:r>
              <a:rPr lang="en-US" sz="1800" dirty="0">
                <a:hlinkClick r:id="rId6" tooltip="I²S"/>
              </a:rPr>
              <a:t>I²S</a:t>
            </a:r>
            <a:r>
              <a:rPr lang="en-US" sz="1800" dirty="0"/>
              <a:t> interfaces</a:t>
            </a:r>
          </a:p>
          <a:p>
            <a:pPr lvl="1"/>
            <a:r>
              <a:rPr lang="en-US" sz="1800" dirty="0"/>
              <a:t>2 × </a:t>
            </a:r>
            <a:r>
              <a:rPr lang="en-US" sz="1800" dirty="0">
                <a:hlinkClick r:id="rId7" tooltip="I²C"/>
              </a:rPr>
              <a:t>I²C</a:t>
            </a:r>
            <a:r>
              <a:rPr lang="en-US" sz="1800" dirty="0"/>
              <a:t> interfaces</a:t>
            </a:r>
          </a:p>
          <a:p>
            <a:pPr lvl="1"/>
            <a:r>
              <a:rPr lang="en-US" sz="1800" dirty="0"/>
              <a:t>3 × </a:t>
            </a:r>
            <a:r>
              <a:rPr lang="en-US" sz="1800" dirty="0">
                <a:hlinkClick r:id="rId8" tooltip="Universal asynchronous receiver/transmitter"/>
              </a:rPr>
              <a:t>UART</a:t>
            </a:r>
            <a:endParaRPr lang="en-US" sz="1800" dirty="0"/>
          </a:p>
          <a:p>
            <a:pPr lvl="1"/>
            <a:r>
              <a:rPr lang="en-US" sz="1800" dirty="0">
                <a:hlinkClick r:id="rId9" tooltip="Secure Digital"/>
              </a:rPr>
              <a:t>SD</a:t>
            </a:r>
            <a:r>
              <a:rPr lang="en-US" sz="1800" dirty="0"/>
              <a:t>/</a:t>
            </a:r>
            <a:r>
              <a:rPr lang="en-US" sz="1800" dirty="0">
                <a:hlinkClick r:id="rId10" tooltip="Secure Digital"/>
              </a:rPr>
              <a:t>SDIO</a:t>
            </a:r>
            <a:r>
              <a:rPr lang="en-US" sz="1800" dirty="0"/>
              <a:t>/</a:t>
            </a:r>
            <a:r>
              <a:rPr lang="en-US" sz="1800" dirty="0">
                <a:hlinkClick r:id="rId11" tooltip="CE-ATA"/>
              </a:rPr>
              <a:t>CE-ATA</a:t>
            </a:r>
            <a:r>
              <a:rPr lang="en-US" sz="1800" dirty="0"/>
              <a:t>/</a:t>
            </a:r>
            <a:r>
              <a:rPr lang="en-US" sz="1800" dirty="0">
                <a:hlinkClick r:id="rId12" tooltip="MultiMediaCard"/>
              </a:rPr>
              <a:t>MMC</a:t>
            </a:r>
            <a:r>
              <a:rPr lang="en-US" sz="1800" dirty="0"/>
              <a:t>/</a:t>
            </a:r>
            <a:r>
              <a:rPr lang="en-US" sz="1800" dirty="0">
                <a:hlinkClick r:id="rId13" tooltip="MultiMediaCard"/>
              </a:rPr>
              <a:t>eMMC</a:t>
            </a:r>
            <a:r>
              <a:rPr lang="en-US" sz="1800" dirty="0"/>
              <a:t> host 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1D7E6-BBA3-8140-95FA-C07590E71379}"/>
              </a:ext>
            </a:extLst>
          </p:cNvPr>
          <p:cNvSpPr txBox="1"/>
          <p:nvPr/>
        </p:nvSpPr>
        <p:spPr>
          <a:xfrm>
            <a:off x="3349487" y="6410739"/>
            <a:ext cx="566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         </a:t>
            </a:r>
            <a:r>
              <a:rPr lang="en-US" dirty="0">
                <a:hlinkClick r:id="rId14"/>
              </a:rPr>
              <a:t>https://en.wikipedia.org/wiki/ESP32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FC9875-57F7-AF41-B1D8-C3BCB5465D53}"/>
              </a:ext>
            </a:extLst>
          </p:cNvPr>
          <p:cNvSpPr txBox="1">
            <a:spLocks/>
          </p:cNvSpPr>
          <p:nvPr/>
        </p:nvSpPr>
        <p:spPr>
          <a:xfrm>
            <a:off x="6657314" y="2305878"/>
            <a:ext cx="4348617" cy="386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SDIO/SPI slave controller</a:t>
            </a:r>
          </a:p>
          <a:p>
            <a:pPr lvl="1"/>
            <a:r>
              <a:rPr lang="en-US" dirty="0">
                <a:hlinkClick r:id="rId15" tooltip="Ethernet"/>
              </a:rPr>
              <a:t>Ethernet</a:t>
            </a:r>
            <a:r>
              <a:rPr lang="en-US" dirty="0"/>
              <a:t> MAC interface with dedicated DMA and </a:t>
            </a:r>
            <a:r>
              <a:rPr lang="en-US" dirty="0">
                <a:hlinkClick r:id="rId16" tooltip="Precision Time Protocol"/>
              </a:rPr>
              <a:t>IEEE 1588 Precision Time Protocol</a:t>
            </a:r>
            <a:r>
              <a:rPr lang="en-US" dirty="0"/>
              <a:t> support</a:t>
            </a:r>
          </a:p>
          <a:p>
            <a:pPr lvl="1"/>
            <a:r>
              <a:rPr lang="en-US" dirty="0">
                <a:hlinkClick r:id="rId17" tooltip="CAN bus"/>
              </a:rPr>
              <a:t>CAN bus</a:t>
            </a:r>
            <a:r>
              <a:rPr lang="en-US" dirty="0"/>
              <a:t> 2.0</a:t>
            </a:r>
          </a:p>
          <a:p>
            <a:pPr lvl="1"/>
            <a:r>
              <a:rPr lang="en-US" dirty="0"/>
              <a:t>Infrared remote controller (TX/RX, up to 8 channels)</a:t>
            </a:r>
          </a:p>
          <a:p>
            <a:pPr lvl="1"/>
            <a:r>
              <a:rPr lang="en-US" dirty="0"/>
              <a:t>Motor </a:t>
            </a:r>
            <a:r>
              <a:rPr lang="en-US" dirty="0">
                <a:hlinkClick r:id="rId18" tooltip="Pulse-width modulation"/>
              </a:rPr>
              <a:t>PWM</a:t>
            </a:r>
            <a:endParaRPr lang="en-US" dirty="0"/>
          </a:p>
          <a:p>
            <a:pPr lvl="1"/>
            <a:r>
              <a:rPr lang="en-US" dirty="0"/>
              <a:t>LED </a:t>
            </a:r>
            <a:r>
              <a:rPr lang="en-US" dirty="0">
                <a:hlinkClick r:id="rId18" tooltip="Pulse-width modulation"/>
              </a:rPr>
              <a:t>PWM</a:t>
            </a:r>
            <a:r>
              <a:rPr lang="en-US" dirty="0"/>
              <a:t> (up to 16 channels)</a:t>
            </a:r>
          </a:p>
          <a:p>
            <a:pPr lvl="1"/>
            <a:r>
              <a:rPr lang="en-US" dirty="0">
                <a:hlinkClick r:id="rId19" tooltip="Hall effect sensor"/>
              </a:rPr>
              <a:t>Hall effect sensor</a:t>
            </a:r>
            <a:endParaRPr lang="en-US" dirty="0"/>
          </a:p>
          <a:p>
            <a:pPr lvl="1"/>
            <a:r>
              <a:rPr lang="en-US" dirty="0"/>
              <a:t>Ultra low power analog pre-amplifier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F9BC38-D2CD-3E42-875C-8E8A0C7537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11096" y="590243"/>
            <a:ext cx="2886534" cy="192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9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8BEE-F366-BA42-ADC8-D1B34BBF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Specifications Continued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32E04-E525-C547-A0A9-7BBC18CFB693}"/>
              </a:ext>
            </a:extLst>
          </p:cNvPr>
          <p:cNvSpPr txBox="1"/>
          <p:nvPr/>
        </p:nvSpPr>
        <p:spPr>
          <a:xfrm>
            <a:off x="581194" y="1798269"/>
            <a:ext cx="930824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Security: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IEEE 802.11 standard security features all supported, 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	including WFA, WPA/WPA2 and </a:t>
            </a:r>
            <a:r>
              <a:rPr lang="en-US" sz="2000" dirty="0">
                <a:hlinkClick r:id="rId2" tooltip="WLAN Authentication and Privacy Infrastructure"/>
              </a:rPr>
              <a:t>WAPI</a:t>
            </a:r>
            <a:endParaRPr lang="en-US" sz="2000" dirty="0"/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Secure boot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Flash encryption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1024-bit OTP, up to 768-bit for customers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Cryptographic hardware acceleration: </a:t>
            </a:r>
            <a:r>
              <a:rPr lang="en-US" sz="2000" dirty="0">
                <a:hlinkClick r:id="rId3" tooltip="Advanced Encryption Standard"/>
              </a:rPr>
              <a:t>AES</a:t>
            </a:r>
            <a:r>
              <a:rPr lang="en-US" sz="2000" dirty="0"/>
              <a:t>, </a:t>
            </a:r>
            <a:r>
              <a:rPr lang="en-US" sz="2000" dirty="0">
                <a:hlinkClick r:id="rId4" tooltip="SHA-2"/>
              </a:rPr>
              <a:t>SHA-2</a:t>
            </a:r>
            <a:r>
              <a:rPr lang="en-US" sz="2000" dirty="0"/>
              <a:t>, </a:t>
            </a:r>
            <a:r>
              <a:rPr lang="en-US" sz="2000" dirty="0">
                <a:hlinkClick r:id="rId5" tooltip="RSA (cryptosystem)"/>
              </a:rPr>
              <a:t>RSA</a:t>
            </a:r>
            <a:r>
              <a:rPr lang="en-US" sz="2000" dirty="0"/>
              <a:t>, </a:t>
            </a:r>
            <a:r>
              <a:rPr lang="en-US" sz="2000" dirty="0">
                <a:hlinkClick r:id="rId6" tooltip="Elliptic curve cryptography"/>
              </a:rPr>
              <a:t>elliptic curve cryptography</a:t>
            </a:r>
            <a:r>
              <a:rPr lang="en-US" sz="2000" dirty="0"/>
              <a:t> (ECC), </a:t>
            </a:r>
            <a:r>
              <a:rPr lang="en-US" sz="2000" dirty="0">
                <a:hlinkClick r:id="rId7" tooltip="Random number generator"/>
              </a:rPr>
              <a:t>random number generator</a:t>
            </a:r>
            <a:r>
              <a:rPr lang="en-US" sz="2000" dirty="0"/>
              <a:t> (RNG)</a:t>
            </a:r>
          </a:p>
          <a:p>
            <a:pPr marL="285750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Power management: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Internal </a:t>
            </a:r>
            <a:r>
              <a:rPr lang="en-US" sz="2000" dirty="0">
                <a:hlinkClick r:id="rId8" tooltip="Low-dropout regulator"/>
              </a:rPr>
              <a:t>low-dropout regulator</a:t>
            </a:r>
            <a:endParaRPr lang="en-US" sz="2000" dirty="0"/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Individual power domain for RTC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5</a:t>
            </a:r>
            <a:r>
              <a:rPr lang="el-GR" sz="2000" dirty="0"/>
              <a:t>μ</a:t>
            </a:r>
            <a:r>
              <a:rPr lang="en-US" sz="2000" dirty="0"/>
              <a:t>A deep sleep current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Wake up from GPIO interrupt, timer, ADC measurements, capacitive touch sensor interrupt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5401-2D19-7F4C-826C-342F66937447}"/>
              </a:ext>
            </a:extLst>
          </p:cNvPr>
          <p:cNvSpPr txBox="1"/>
          <p:nvPr/>
        </p:nvSpPr>
        <p:spPr>
          <a:xfrm>
            <a:off x="3349487" y="6410739"/>
            <a:ext cx="566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         </a:t>
            </a:r>
            <a:r>
              <a:rPr lang="en-US" dirty="0">
                <a:hlinkClick r:id="rId9"/>
              </a:rPr>
              <a:t>https://en.wikipedia.org/wiki/ESP32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414E34-C2F8-5245-8E2A-608106E0DF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1096" y="590243"/>
            <a:ext cx="2886534" cy="192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1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37D32-F94B-9F43-B844-BC8D15820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3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D4185-9A2A-FB43-940F-F2EAAFE92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What else do the badges do?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07657515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F96C5-3DBB-474D-9A68-6602A116B4D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13E99F-A368-412C-B268-19FC7C8FD4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ABC737-7714-4383-83AA-9E7E16CCB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Macintosh PowerPoint</Application>
  <PresentationFormat>Widescreen</PresentationFormat>
  <Paragraphs>115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Corbel</vt:lpstr>
      <vt:lpstr>Courier</vt:lpstr>
      <vt:lpstr>Gill Sans MT</vt:lpstr>
      <vt:lpstr>Wingdings</vt:lpstr>
      <vt:lpstr>Wingdings 2</vt:lpstr>
      <vt:lpstr>Dividend</vt:lpstr>
      <vt:lpstr>Hak4Kidz 2019 Badge</vt:lpstr>
      <vt:lpstr>Here’s the Badge</vt:lpstr>
      <vt:lpstr>Here ARE the Badges Being Made</vt:lpstr>
      <vt:lpstr>ESP32 Main Processor Uses</vt:lpstr>
      <vt:lpstr>Meet ESP32</vt:lpstr>
      <vt:lpstr>ESP32 Specifications</vt:lpstr>
      <vt:lpstr>ESP32 Specifications Continued</vt:lpstr>
      <vt:lpstr>ESP32 Specifications Continued</vt:lpstr>
      <vt:lpstr>What else do the badges do?</vt:lpstr>
      <vt:lpstr>How  to program the badge terms</vt:lpstr>
      <vt:lpstr>How  to program Using Arduino</vt:lpstr>
      <vt:lpstr>How  to program – Add the ESP32 Board Manager</vt:lpstr>
      <vt:lpstr>How  to program – Connect Badge Hardware</vt:lpstr>
      <vt:lpstr>How  to program – Open the badge sketch</vt:lpstr>
      <vt:lpstr>What was not covered Today</vt:lpstr>
      <vt:lpstr>What’s Next?</vt:lpstr>
      <vt:lpstr>Enjoy!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Schwartzberg (daveschw)</dc:creator>
  <cp:lastModifiedBy/>
  <cp:revision>1</cp:revision>
  <dcterms:created xsi:type="dcterms:W3CDTF">2019-05-17T16:41:08Z</dcterms:created>
  <dcterms:modified xsi:type="dcterms:W3CDTF">2019-05-17T16:41:34Z</dcterms:modified>
</cp:coreProperties>
</file>